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Playfair Display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Playfair Display SemiBold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PlayfairDisplay-bold.fntdata"/><Relationship Id="rId21" Type="http://schemas.openxmlformats.org/officeDocument/2006/relationships/font" Target="fonts/PlayfairDisplay-regular.fntdata"/><Relationship Id="rId24" Type="http://schemas.openxmlformats.org/officeDocument/2006/relationships/font" Target="fonts/PlayfairDisplay-boldItalic.fntdata"/><Relationship Id="rId23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layfairDisplay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layfairDisplaySemiBold-italic.fntdata"/><Relationship Id="rId30" Type="http://schemas.openxmlformats.org/officeDocument/2006/relationships/font" Target="fonts/PlayfairDisplaySemi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PlayfairDisplaySemiBold-boldItalic.fntdata"/><Relationship Id="rId13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7" Type="http://schemas.openxmlformats.org/officeDocument/2006/relationships/font" Target="fonts/Roboto-regular.fntdata"/><Relationship Id="rId16" Type="http://schemas.openxmlformats.org/officeDocument/2006/relationships/font" Target="fonts/ProximaNova-boldItalic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jpg>
</file>

<file path=ppt/media/image11.jpg>
</file>

<file path=ppt/media/image12.jpg>
</file>

<file path=ppt/media/image1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42d0149cca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42d0149cca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5406596952_0_9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5406596952_0_9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543abbb78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543abbb78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540659695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540659695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406596952_0_10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5406596952_0_10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5406596952_0_1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5406596952_0_1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42d0149cca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42d0149cca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1.jpg"/><Relationship Id="rId4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645075" y="552525"/>
            <a:ext cx="31056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b="-10" l="-1803" r="-655" t="10"/>
          <a:stretch/>
        </p:blipFill>
        <p:spPr>
          <a:xfrm>
            <a:off x="262575" y="4765800"/>
            <a:ext cx="3521799" cy="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Cover">
  <p:cSld name="SECTION_HEADER_1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1"/>
          <p:cNvPicPr preferRelativeResize="0"/>
          <p:nvPr/>
        </p:nvPicPr>
        <p:blipFill rotWithShape="1">
          <a:blip r:embed="rId2">
            <a:alphaModFix/>
          </a:blip>
          <a:srcRect b="0" l="19745" r="17491" t="0"/>
          <a:stretch/>
        </p:blipFill>
        <p:spPr>
          <a:xfrm>
            <a:off x="4300525" y="0"/>
            <a:ext cx="48435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/>
          <p:nvPr/>
        </p:nvSpPr>
        <p:spPr>
          <a:xfrm>
            <a:off x="767475" y="759900"/>
            <a:ext cx="2553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600">
                <a:solidFill>
                  <a:srgbClr val="19193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You!</a:t>
            </a:r>
            <a:endParaRPr b="1" sz="1600">
              <a:solidFill>
                <a:srgbClr val="19193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1" name="Google Shape;61;p11"/>
          <p:cNvSpPr txBox="1"/>
          <p:nvPr/>
        </p:nvSpPr>
        <p:spPr>
          <a:xfrm>
            <a:off x="803538" y="1044800"/>
            <a:ext cx="25536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en" sz="1000">
                <a:solidFill>
                  <a:srgbClr val="19193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For Your Time!</a:t>
            </a:r>
            <a:endParaRPr b="1" sz="1000">
              <a:solidFill>
                <a:srgbClr val="19193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62" name="Google Shape;62;p11"/>
          <p:cNvPicPr preferRelativeResize="0"/>
          <p:nvPr/>
        </p:nvPicPr>
        <p:blipFill rotWithShape="1">
          <a:blip r:embed="rId3">
            <a:alphaModFix/>
          </a:blip>
          <a:srcRect b="11988" l="0" r="0" t="11988"/>
          <a:stretch/>
        </p:blipFill>
        <p:spPr>
          <a:xfrm>
            <a:off x="7291575" y="4572684"/>
            <a:ext cx="1169449" cy="57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1"/>
          <p:cNvPicPr preferRelativeResize="0"/>
          <p:nvPr/>
        </p:nvPicPr>
        <p:blipFill rotWithShape="1">
          <a:blip r:embed="rId4">
            <a:alphaModFix/>
          </a:blip>
          <a:srcRect b="3209" l="0" r="0" t="3218"/>
          <a:stretch/>
        </p:blipFill>
        <p:spPr>
          <a:xfrm>
            <a:off x="660450" y="4802425"/>
            <a:ext cx="3469574" cy="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dk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2" type="sldNum"/>
          </p:nvPr>
        </p:nvSpPr>
        <p:spPr>
          <a:xfrm>
            <a:off x="8447033" y="464929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-10" l="-565" r="-373" t="10"/>
          <a:stretch/>
        </p:blipFill>
        <p:spPr>
          <a:xfrm>
            <a:off x="303525" y="4802425"/>
            <a:ext cx="3469574" cy="8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532125" y="1619325"/>
            <a:ext cx="27186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2" type="title"/>
          </p:nvPr>
        </p:nvSpPr>
        <p:spPr>
          <a:xfrm>
            <a:off x="532125" y="2486375"/>
            <a:ext cx="27186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3">
            <a:alphaModFix/>
          </a:blip>
          <a:srcRect b="61508" l="16984" r="50034" t="14783"/>
          <a:stretch/>
        </p:blipFill>
        <p:spPr>
          <a:xfrm>
            <a:off x="4273475" y="0"/>
            <a:ext cx="487052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4">
            <a:alphaModFix/>
          </a:blip>
          <a:srcRect b="11988" l="0" r="0" t="11988"/>
          <a:stretch/>
        </p:blipFill>
        <p:spPr>
          <a:xfrm>
            <a:off x="7291575" y="4572684"/>
            <a:ext cx="1169449" cy="57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2">
  <p:cSld name="TITLE_1_2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47033" y="464929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532125" y="1619325"/>
            <a:ext cx="27186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2" type="title"/>
          </p:nvPr>
        </p:nvSpPr>
        <p:spPr>
          <a:xfrm>
            <a:off x="532125" y="2486375"/>
            <a:ext cx="27186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22" name="Google Shape;22;p4"/>
          <p:cNvPicPr preferRelativeResize="0"/>
          <p:nvPr/>
        </p:nvPicPr>
        <p:blipFill rotWithShape="1">
          <a:blip r:embed="rId2">
            <a:alphaModFix/>
          </a:blip>
          <a:srcRect b="70360" l="31050" r="52727" t="17978"/>
          <a:stretch/>
        </p:blipFill>
        <p:spPr>
          <a:xfrm>
            <a:off x="4273475" y="0"/>
            <a:ext cx="487052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4"/>
          <p:cNvPicPr preferRelativeResize="0"/>
          <p:nvPr/>
        </p:nvPicPr>
        <p:blipFill rotWithShape="1">
          <a:blip r:embed="rId3">
            <a:alphaModFix/>
          </a:blip>
          <a:srcRect b="11988" l="0" r="0" t="11988"/>
          <a:stretch/>
        </p:blipFill>
        <p:spPr>
          <a:xfrm>
            <a:off x="7291575" y="4572684"/>
            <a:ext cx="1169449" cy="57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4"/>
          <p:cNvPicPr preferRelativeResize="0"/>
          <p:nvPr/>
        </p:nvPicPr>
        <p:blipFill rotWithShape="1">
          <a:blip r:embed="rId4">
            <a:alphaModFix/>
          </a:blip>
          <a:srcRect b="3209" l="0" r="0" t="3218"/>
          <a:stretch/>
        </p:blipFill>
        <p:spPr>
          <a:xfrm>
            <a:off x="303525" y="4802425"/>
            <a:ext cx="3469574" cy="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47033" y="464929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b="42653" l="-1274" r="41174" t="27507"/>
          <a:stretch/>
        </p:blipFill>
        <p:spPr>
          <a:xfrm>
            <a:off x="2578500" y="0"/>
            <a:ext cx="6565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</a:blip>
          <a:srcRect b="11988" l="0" r="0" t="11988"/>
          <a:stretch/>
        </p:blipFill>
        <p:spPr>
          <a:xfrm>
            <a:off x="7291575" y="4572684"/>
            <a:ext cx="1169449" cy="57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/>
          <p:nvPr>
            <p:ph type="title"/>
          </p:nvPr>
        </p:nvSpPr>
        <p:spPr>
          <a:xfrm>
            <a:off x="532125" y="1619325"/>
            <a:ext cx="27186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layfair Display"/>
              <a:buNone/>
              <a:defRPr b="1" sz="2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2" type="title"/>
          </p:nvPr>
        </p:nvSpPr>
        <p:spPr>
          <a:xfrm>
            <a:off x="532125" y="2486375"/>
            <a:ext cx="27186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Proxima Nova"/>
              <a:buNone/>
              <a:defRPr sz="10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31" name="Google Shape;31;p5"/>
          <p:cNvPicPr preferRelativeResize="0"/>
          <p:nvPr/>
        </p:nvPicPr>
        <p:blipFill rotWithShape="1">
          <a:blip r:embed="rId4">
            <a:alphaModFix/>
          </a:blip>
          <a:srcRect b="-10" l="-565" r="-373" t="10"/>
          <a:stretch/>
        </p:blipFill>
        <p:spPr>
          <a:xfrm>
            <a:off x="303525" y="4802425"/>
            <a:ext cx="3469574" cy="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 1">
  <p:cSld name="TITLE_1_1_2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47033" y="464929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 b="8117" l="0" r="0" t="8109"/>
          <a:stretch/>
        </p:blipFill>
        <p:spPr>
          <a:xfrm>
            <a:off x="5102926" y="0"/>
            <a:ext cx="404107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6"/>
          <p:cNvPicPr preferRelativeResize="0"/>
          <p:nvPr/>
        </p:nvPicPr>
        <p:blipFill rotWithShape="1">
          <a:blip r:embed="rId3">
            <a:alphaModFix/>
          </a:blip>
          <a:srcRect b="11988" l="0" r="0" t="11988"/>
          <a:stretch/>
        </p:blipFill>
        <p:spPr>
          <a:xfrm>
            <a:off x="7291575" y="4572684"/>
            <a:ext cx="1169449" cy="573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>
            <p:ph type="title"/>
          </p:nvPr>
        </p:nvSpPr>
        <p:spPr>
          <a:xfrm>
            <a:off x="532125" y="1619325"/>
            <a:ext cx="2718600" cy="7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None/>
              <a:defRPr b="1"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2" type="title"/>
          </p:nvPr>
        </p:nvSpPr>
        <p:spPr>
          <a:xfrm>
            <a:off x="532125" y="2486375"/>
            <a:ext cx="27186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38" name="Google Shape;38;p6"/>
          <p:cNvPicPr preferRelativeResize="0"/>
          <p:nvPr/>
        </p:nvPicPr>
        <p:blipFill rotWithShape="1">
          <a:blip r:embed="rId4">
            <a:alphaModFix/>
          </a:blip>
          <a:srcRect b="3209" l="0" r="0" t="3218"/>
          <a:stretch/>
        </p:blipFill>
        <p:spPr>
          <a:xfrm>
            <a:off x="303525" y="4802425"/>
            <a:ext cx="3469574" cy="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1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645075" y="552525"/>
            <a:ext cx="31056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Playfair Display"/>
              <a:buNone/>
              <a:defRPr b="1" sz="320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1" name="Google Shape;41;p7"/>
          <p:cNvSpPr txBox="1"/>
          <p:nvPr/>
        </p:nvSpPr>
        <p:spPr>
          <a:xfrm>
            <a:off x="608575" y="1505625"/>
            <a:ext cx="288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Subtitle</a:t>
            </a: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here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Section">
  <p:cSld name="SECTION_HEADER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>
            <a:off x="0" y="0"/>
            <a:ext cx="9144000" cy="461700"/>
          </a:xfrm>
          <a:prstGeom prst="rect">
            <a:avLst/>
          </a:prstGeom>
          <a:solidFill>
            <a:srgbClr val="1919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193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660450" y="105450"/>
            <a:ext cx="3916800" cy="2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5" name="Google Shape;45;p8"/>
          <p:cNvSpPr/>
          <p:nvPr>
            <p:ph idx="2" type="pic"/>
          </p:nvPr>
        </p:nvSpPr>
        <p:spPr>
          <a:xfrm>
            <a:off x="660450" y="815700"/>
            <a:ext cx="7971600" cy="3512100"/>
          </a:xfrm>
          <a:prstGeom prst="rect">
            <a:avLst/>
          </a:prstGeom>
          <a:noFill/>
          <a:ln>
            <a:noFill/>
          </a:ln>
        </p:spPr>
      </p:sp>
      <p:pic>
        <p:nvPicPr>
          <p:cNvPr id="46" name="Google Shape;46;p8"/>
          <p:cNvPicPr preferRelativeResize="0"/>
          <p:nvPr/>
        </p:nvPicPr>
        <p:blipFill rotWithShape="1">
          <a:blip r:embed="rId2">
            <a:alphaModFix/>
          </a:blip>
          <a:srcRect b="3209" l="0" r="0" t="3218"/>
          <a:stretch/>
        </p:blipFill>
        <p:spPr>
          <a:xfrm>
            <a:off x="660450" y="4802425"/>
            <a:ext cx="3469574" cy="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scription Section">
  <p:cSld name="SECTION_HEADER_1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>
            <a:off x="0" y="0"/>
            <a:ext cx="9144000" cy="461700"/>
          </a:xfrm>
          <a:prstGeom prst="rect">
            <a:avLst/>
          </a:prstGeom>
          <a:solidFill>
            <a:srgbClr val="1919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47033" y="464929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9"/>
          <p:cNvSpPr txBox="1"/>
          <p:nvPr>
            <p:ph type="title"/>
          </p:nvPr>
        </p:nvSpPr>
        <p:spPr>
          <a:xfrm>
            <a:off x="660450" y="105450"/>
            <a:ext cx="3916800" cy="2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" type="body"/>
          </p:nvPr>
        </p:nvSpPr>
        <p:spPr>
          <a:xfrm>
            <a:off x="660450" y="1311700"/>
            <a:ext cx="7145400" cy="17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rgbClr val="241452"/>
              </a:buClr>
              <a:buSzPts val="1200"/>
              <a:buFont typeface="Proxima Nova"/>
              <a:buChar char="○"/>
              <a:defRPr sz="12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241452"/>
              </a:buClr>
              <a:buSzPts val="1200"/>
              <a:buFont typeface="Proxima Nova"/>
              <a:buChar char="○"/>
              <a:defRPr sz="12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241452"/>
              </a:buClr>
              <a:buSzPts val="1200"/>
              <a:buFont typeface="Proxima Nova"/>
              <a:buAutoNum type="romanUcPeriod"/>
              <a:defRPr sz="12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241452"/>
              </a:buClr>
              <a:buSzPts val="1200"/>
              <a:buFont typeface="Proxima Nova"/>
              <a:buChar char="●"/>
              <a:defRPr sz="12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241452"/>
              </a:buClr>
              <a:buSzPts val="1200"/>
              <a:buFont typeface="Proxima Nova"/>
              <a:buChar char="○"/>
              <a:defRPr sz="12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241452"/>
              </a:buClr>
              <a:buSzPts val="1200"/>
              <a:buFont typeface="Proxima Nova"/>
              <a:buChar char="■"/>
              <a:defRPr sz="12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241452"/>
              </a:buClr>
              <a:buSzPts val="1200"/>
              <a:buFont typeface="Proxima Nova"/>
              <a:buChar char="●"/>
              <a:defRPr sz="12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241452"/>
              </a:buClr>
              <a:buSzPts val="1200"/>
              <a:buFont typeface="Proxima Nova"/>
              <a:buChar char="○"/>
              <a:defRPr sz="12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241452"/>
              </a:buClr>
              <a:buSzPts val="1200"/>
              <a:buFont typeface="Proxima Nova"/>
              <a:buChar char="■"/>
              <a:defRPr sz="12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52" name="Google Shape;52;p9"/>
          <p:cNvPicPr preferRelativeResize="0"/>
          <p:nvPr/>
        </p:nvPicPr>
        <p:blipFill rotWithShape="1">
          <a:blip r:embed="rId2">
            <a:alphaModFix/>
          </a:blip>
          <a:srcRect b="3209" l="0" r="0" t="3218"/>
          <a:stretch/>
        </p:blipFill>
        <p:spPr>
          <a:xfrm>
            <a:off x="660450" y="4802425"/>
            <a:ext cx="3469574" cy="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Section">
  <p:cSld name="SECTION_HEADER_1_1_1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0" y="0"/>
            <a:ext cx="9144000" cy="461700"/>
          </a:xfrm>
          <a:prstGeom prst="rect">
            <a:avLst/>
          </a:prstGeom>
          <a:solidFill>
            <a:srgbClr val="1919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447033" y="464929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0"/>
          <p:cNvSpPr txBox="1"/>
          <p:nvPr>
            <p:ph type="title"/>
          </p:nvPr>
        </p:nvSpPr>
        <p:spPr>
          <a:xfrm>
            <a:off x="660450" y="105450"/>
            <a:ext cx="3916800" cy="2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SemiBold"/>
              <a:buNone/>
              <a:defRPr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SemiBold"/>
              <a:buNone/>
              <a:defRPr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SemiBold"/>
              <a:buNone/>
              <a:defRPr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SemiBold"/>
              <a:buNone/>
              <a:defRPr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SemiBold"/>
              <a:buNone/>
              <a:defRPr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SemiBold"/>
              <a:buNone/>
              <a:defRPr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SemiBold"/>
              <a:buNone/>
              <a:defRPr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SemiBold"/>
              <a:buNone/>
              <a:defRPr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layfair Display SemiBold"/>
              <a:buNone/>
              <a:defRPr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9pPr>
          </a:lstStyle>
          <a:p/>
        </p:txBody>
      </p:sp>
      <p:pic>
        <p:nvPicPr>
          <p:cNvPr id="57" name="Google Shape;57;p10"/>
          <p:cNvPicPr preferRelativeResize="0"/>
          <p:nvPr/>
        </p:nvPicPr>
        <p:blipFill rotWithShape="1">
          <a:blip r:embed="rId2">
            <a:alphaModFix/>
          </a:blip>
          <a:srcRect b="3209" l="0" r="0" t="3218"/>
          <a:stretch/>
        </p:blipFill>
        <p:spPr>
          <a:xfrm>
            <a:off x="660450" y="4802425"/>
            <a:ext cx="3469574" cy="8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447033" y="464929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" name="Google Shape;7;p1"/>
          <p:cNvPicPr preferRelativeResize="0"/>
          <p:nvPr/>
        </p:nvPicPr>
        <p:blipFill rotWithShape="1">
          <a:blip r:embed="rId1">
            <a:alphaModFix/>
          </a:blip>
          <a:srcRect b="11988" l="0" r="0" t="11988"/>
          <a:stretch/>
        </p:blipFill>
        <p:spPr>
          <a:xfrm>
            <a:off x="7291575" y="4572684"/>
            <a:ext cx="1169449" cy="573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>
            <a:off x="660450" y="105450"/>
            <a:ext cx="3916800" cy="25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Detect Zombie Companies</a:t>
            </a:r>
            <a:endParaRPr/>
          </a:p>
        </p:txBody>
      </p:sp>
      <p:sp>
        <p:nvSpPr>
          <p:cNvPr id="69" name="Google Shape;69;p12"/>
          <p:cNvSpPr txBox="1"/>
          <p:nvPr>
            <p:ph idx="1" type="body"/>
          </p:nvPr>
        </p:nvSpPr>
        <p:spPr>
          <a:xfrm>
            <a:off x="196375" y="634925"/>
            <a:ext cx="2114400" cy="47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Goal</a:t>
            </a:r>
            <a:endParaRPr b="1" sz="2000"/>
          </a:p>
        </p:txBody>
      </p:sp>
      <p:sp>
        <p:nvSpPr>
          <p:cNvPr id="70" name="Google Shape;70;p12"/>
          <p:cNvSpPr/>
          <p:nvPr/>
        </p:nvSpPr>
        <p:spPr>
          <a:xfrm>
            <a:off x="522075" y="4650425"/>
            <a:ext cx="3799500" cy="36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2"/>
          <p:cNvSpPr txBox="1"/>
          <p:nvPr>
            <p:ph idx="1" type="body"/>
          </p:nvPr>
        </p:nvSpPr>
        <p:spPr>
          <a:xfrm>
            <a:off x="2533800" y="634925"/>
            <a:ext cx="6390000" cy="47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Identify inactive companies but are labeled as active in the dataset</a:t>
            </a:r>
            <a:endParaRPr sz="1400"/>
          </a:p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>
            <a:off x="196375" y="1390600"/>
            <a:ext cx="2114400" cy="99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Dataset</a:t>
            </a:r>
            <a:endParaRPr b="1" sz="2000"/>
          </a:p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>
            <a:off x="2533800" y="1390600"/>
            <a:ext cx="6390000" cy="99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35288 VC-backed companies</a:t>
            </a:r>
            <a:endParaRPr sz="1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'prediction', 'InActive', 'LastFundingDate', 'LastFundingNo', 'TotalFunding', 'LastFundingAmount', 'CompanyName', 'Website', 'Description', 'CompanyOwnership', 'Industry Level 1', 'City', 'Country', 'FoundationYear'</a:t>
            </a:r>
            <a:r>
              <a:rPr lang="en" sz="1400"/>
              <a:t> </a:t>
            </a:r>
            <a:endParaRPr sz="1400"/>
          </a:p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>
            <a:off x="196375" y="2605138"/>
            <a:ext cx="2114400" cy="173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Approach</a:t>
            </a:r>
            <a:endParaRPr b="1" sz="2000"/>
          </a:p>
        </p:txBody>
      </p:sp>
      <p:sp>
        <p:nvSpPr>
          <p:cNvPr id="75" name="Google Shape;75;p12"/>
          <p:cNvSpPr/>
          <p:nvPr/>
        </p:nvSpPr>
        <p:spPr>
          <a:xfrm>
            <a:off x="2533800" y="2605150"/>
            <a:ext cx="1458000" cy="173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rPr>
              <a:t>Manually inspect 200 companies with highest predicted probability of default</a:t>
            </a:r>
            <a:endParaRPr>
              <a:solidFill>
                <a:srgbClr val="24145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" name="Google Shape;76;p12"/>
          <p:cNvSpPr/>
          <p:nvPr/>
        </p:nvSpPr>
        <p:spPr>
          <a:xfrm>
            <a:off x="4898863" y="2605150"/>
            <a:ext cx="1458000" cy="173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rPr>
              <a:t>Develop rules according to the characteristics</a:t>
            </a:r>
            <a:endParaRPr>
              <a:solidFill>
                <a:srgbClr val="24145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" name="Google Shape;77;p12"/>
          <p:cNvSpPr/>
          <p:nvPr/>
        </p:nvSpPr>
        <p:spPr>
          <a:xfrm>
            <a:off x="7263925" y="2605150"/>
            <a:ext cx="1658100" cy="173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rPr>
              <a:t>Validate by manually inspecting the set of predicted zombie companies</a:t>
            </a:r>
            <a:endParaRPr>
              <a:solidFill>
                <a:srgbClr val="24145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" name="Google Shape;78;p12"/>
          <p:cNvSpPr/>
          <p:nvPr/>
        </p:nvSpPr>
        <p:spPr>
          <a:xfrm>
            <a:off x="4203450" y="3288250"/>
            <a:ext cx="514200" cy="36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2"/>
          <p:cNvSpPr/>
          <p:nvPr/>
        </p:nvSpPr>
        <p:spPr>
          <a:xfrm>
            <a:off x="6553300" y="3288250"/>
            <a:ext cx="514200" cy="36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3850" y="1766175"/>
            <a:ext cx="5661301" cy="337731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>
            <p:ph type="title"/>
          </p:nvPr>
        </p:nvSpPr>
        <p:spPr>
          <a:xfrm>
            <a:off x="660450" y="105450"/>
            <a:ext cx="3916800" cy="25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Detect Zombie Companies</a:t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522075" y="4650425"/>
            <a:ext cx="3799500" cy="36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>
            <a:off x="896400" y="1677100"/>
            <a:ext cx="2281500" cy="35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Company Ownership</a:t>
            </a:r>
            <a:endParaRPr sz="1400"/>
          </a:p>
        </p:txBody>
      </p:sp>
      <p:sp>
        <p:nvSpPr>
          <p:cNvPr id="88" name="Google Shape;88;p13"/>
          <p:cNvSpPr/>
          <p:nvPr/>
        </p:nvSpPr>
        <p:spPr>
          <a:xfrm rot="-5400000">
            <a:off x="-873150" y="2675200"/>
            <a:ext cx="2525700" cy="54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rPr>
              <a:t>Existing Features</a:t>
            </a:r>
            <a:endParaRPr b="1" sz="2000">
              <a:solidFill>
                <a:srgbClr val="24145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" name="Google Shape;89;p13"/>
          <p:cNvSpPr txBox="1"/>
          <p:nvPr>
            <p:ph idx="1" type="body"/>
          </p:nvPr>
        </p:nvSpPr>
        <p:spPr>
          <a:xfrm>
            <a:off x="896400" y="2958898"/>
            <a:ext cx="2281500" cy="128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Monthly </a:t>
            </a:r>
            <a:r>
              <a:rPr lang="en" sz="1400"/>
              <a:t>Burn Rate</a:t>
            </a:r>
            <a:endParaRPr sz="1400"/>
          </a:p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896400" y="2317995"/>
            <a:ext cx="2281500" cy="35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Last Funding Date</a:t>
            </a:r>
            <a:endParaRPr sz="1400"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4">
            <a:alphaModFix/>
          </a:blip>
          <a:srcRect b="20140" l="72605" r="21833" t="74983"/>
          <a:stretch/>
        </p:blipFill>
        <p:spPr>
          <a:xfrm>
            <a:off x="7279950" y="4558725"/>
            <a:ext cx="1185725" cy="58477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1330950" y="765125"/>
            <a:ext cx="208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Monthly Burn Rate     =</a:t>
            </a:r>
            <a:endParaRPr/>
          </a:p>
        </p:txBody>
      </p:sp>
      <p:sp>
        <p:nvSpPr>
          <p:cNvPr id="93" name="Google Shape;93;p13"/>
          <p:cNvSpPr txBox="1"/>
          <p:nvPr/>
        </p:nvSpPr>
        <p:spPr>
          <a:xfrm>
            <a:off x="3413850" y="536350"/>
            <a:ext cx="431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(Total Funding - Last Funding Amount)</a:t>
            </a:r>
            <a:endParaRPr/>
          </a:p>
        </p:txBody>
      </p:sp>
      <p:cxnSp>
        <p:nvCxnSpPr>
          <p:cNvPr id="94" name="Google Shape;94;p13"/>
          <p:cNvCxnSpPr/>
          <p:nvPr/>
        </p:nvCxnSpPr>
        <p:spPr>
          <a:xfrm>
            <a:off x="3493950" y="965225"/>
            <a:ext cx="4314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3"/>
          <p:cNvSpPr txBox="1"/>
          <p:nvPr/>
        </p:nvSpPr>
        <p:spPr>
          <a:xfrm>
            <a:off x="3413850" y="965225"/>
            <a:ext cx="431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Funding Date - Foundation Year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title"/>
          </p:nvPr>
        </p:nvSpPr>
        <p:spPr>
          <a:xfrm>
            <a:off x="660450" y="105450"/>
            <a:ext cx="3916800" cy="25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Detect Zombie Companies</a:t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522075" y="4650425"/>
            <a:ext cx="3799500" cy="36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 txBox="1"/>
          <p:nvPr>
            <p:ph idx="1" type="body"/>
          </p:nvPr>
        </p:nvSpPr>
        <p:spPr>
          <a:xfrm>
            <a:off x="896400" y="1677100"/>
            <a:ext cx="2281500" cy="35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Company Ownership</a:t>
            </a:r>
            <a:endParaRPr sz="1400"/>
          </a:p>
        </p:txBody>
      </p:sp>
      <p:sp>
        <p:nvSpPr>
          <p:cNvPr id="103" name="Google Shape;103;p14"/>
          <p:cNvSpPr/>
          <p:nvPr/>
        </p:nvSpPr>
        <p:spPr>
          <a:xfrm rot="-5400000">
            <a:off x="-873150" y="2675200"/>
            <a:ext cx="2525700" cy="54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rPr>
              <a:t>Existing Features</a:t>
            </a:r>
            <a:endParaRPr b="1" sz="2000">
              <a:solidFill>
                <a:srgbClr val="24145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896400" y="2958898"/>
            <a:ext cx="2281500" cy="128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Monthly Burn Rate</a:t>
            </a:r>
            <a:endParaRPr sz="1400"/>
          </a:p>
        </p:txBody>
      </p:sp>
      <p:sp>
        <p:nvSpPr>
          <p:cNvPr id="105" name="Google Shape;105;p14"/>
          <p:cNvSpPr txBox="1"/>
          <p:nvPr>
            <p:ph idx="1" type="body"/>
          </p:nvPr>
        </p:nvSpPr>
        <p:spPr>
          <a:xfrm>
            <a:off x="896400" y="2317995"/>
            <a:ext cx="2281500" cy="35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Last Funding Date</a:t>
            </a:r>
            <a:endParaRPr sz="1400"/>
          </a:p>
        </p:txBody>
      </p:sp>
      <p:sp>
        <p:nvSpPr>
          <p:cNvPr id="106" name="Google Shape;106;p14"/>
          <p:cNvSpPr txBox="1"/>
          <p:nvPr/>
        </p:nvSpPr>
        <p:spPr>
          <a:xfrm>
            <a:off x="5480453" y="38793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4"/>
          <p:cNvSpPr txBox="1"/>
          <p:nvPr/>
        </p:nvSpPr>
        <p:spPr>
          <a:xfrm>
            <a:off x="3274050" y="38793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3274050" y="3879325"/>
            <a:ext cx="1758300" cy="366300"/>
          </a:xfrm>
          <a:prstGeom prst="rect">
            <a:avLst/>
          </a:prstGeom>
          <a:solidFill>
            <a:srgbClr val="F0F8FF"/>
          </a:solidFill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3989 </a:t>
            </a: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Negative</a:t>
            </a: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Remaining Cash 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4"/>
          <p:cNvSpPr txBox="1"/>
          <p:nvPr/>
        </p:nvSpPr>
        <p:spPr>
          <a:xfrm>
            <a:off x="4276574" y="28272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4"/>
          <p:cNvSpPr txBox="1"/>
          <p:nvPr/>
        </p:nvSpPr>
        <p:spPr>
          <a:xfrm>
            <a:off x="4276574" y="2827225"/>
            <a:ext cx="1758300" cy="366300"/>
          </a:xfrm>
          <a:prstGeom prst="rect">
            <a:avLst/>
          </a:prstGeom>
          <a:solidFill>
            <a:srgbClr val="F0F8FF"/>
          </a:solidFill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26893</a:t>
            </a: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Financial Backing 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4"/>
          <p:cNvSpPr txBox="1"/>
          <p:nvPr/>
        </p:nvSpPr>
        <p:spPr>
          <a:xfrm>
            <a:off x="6482977" y="28272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6482977" y="28272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5767: IPO, M&amp;A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7689505" y="1775125"/>
            <a:ext cx="13425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4"/>
          <p:cNvSpPr txBox="1"/>
          <p:nvPr/>
        </p:nvSpPr>
        <p:spPr>
          <a:xfrm>
            <a:off x="5678980" y="1775125"/>
            <a:ext cx="13425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4"/>
          <p:cNvSpPr txBox="1"/>
          <p:nvPr/>
        </p:nvSpPr>
        <p:spPr>
          <a:xfrm>
            <a:off x="6689820" y="723013"/>
            <a:ext cx="13446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6" name="Google Shape;116;p14"/>
          <p:cNvCxnSpPr>
            <a:stCxn id="117" idx="2"/>
            <a:endCxn id="118" idx="0"/>
          </p:cNvCxnSpPr>
          <p:nvPr/>
        </p:nvCxnSpPr>
        <p:spPr>
          <a:xfrm flipH="1" rot="-5400000">
            <a:off x="7518570" y="932863"/>
            <a:ext cx="685800" cy="9987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19" name="Google Shape;119;p14"/>
          <p:cNvCxnSpPr>
            <a:stCxn id="120" idx="0"/>
            <a:endCxn id="117" idx="2"/>
          </p:cNvCxnSpPr>
          <p:nvPr/>
        </p:nvCxnSpPr>
        <p:spPr>
          <a:xfrm rot="-5400000">
            <a:off x="6513280" y="926275"/>
            <a:ext cx="685800" cy="10119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1" name="Google Shape;121;p14"/>
          <p:cNvCxnSpPr>
            <a:stCxn id="120" idx="2"/>
            <a:endCxn id="111" idx="0"/>
          </p:cNvCxnSpPr>
          <p:nvPr/>
        </p:nvCxnSpPr>
        <p:spPr>
          <a:xfrm flipH="1" rot="-5400000">
            <a:off x="6513280" y="1978375"/>
            <a:ext cx="685800" cy="1011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2" name="Google Shape;122;p14"/>
          <p:cNvCxnSpPr>
            <a:stCxn id="110" idx="0"/>
            <a:endCxn id="120" idx="2"/>
          </p:cNvCxnSpPr>
          <p:nvPr/>
        </p:nvCxnSpPr>
        <p:spPr>
          <a:xfrm rot="-5400000">
            <a:off x="5410124" y="1887025"/>
            <a:ext cx="685800" cy="1194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3" name="Google Shape;123;p14"/>
          <p:cNvCxnSpPr>
            <a:stCxn id="108" idx="0"/>
            <a:endCxn id="110" idx="2"/>
          </p:cNvCxnSpPr>
          <p:nvPr/>
        </p:nvCxnSpPr>
        <p:spPr>
          <a:xfrm rot="-5400000">
            <a:off x="4311600" y="3035125"/>
            <a:ext cx="685800" cy="1002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4" name="Google Shape;124;p14"/>
          <p:cNvCxnSpPr>
            <a:stCxn id="125" idx="0"/>
            <a:endCxn id="110" idx="2"/>
          </p:cNvCxnSpPr>
          <p:nvPr/>
        </p:nvCxnSpPr>
        <p:spPr>
          <a:xfrm flipH="1" rot="5400000">
            <a:off x="5414753" y="2934475"/>
            <a:ext cx="685800" cy="1203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17" name="Google Shape;117;p14"/>
          <p:cNvSpPr txBox="1"/>
          <p:nvPr/>
        </p:nvSpPr>
        <p:spPr>
          <a:xfrm>
            <a:off x="6689820" y="723013"/>
            <a:ext cx="13446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35288 VC-Backed Companies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4"/>
          <p:cNvSpPr txBox="1"/>
          <p:nvPr/>
        </p:nvSpPr>
        <p:spPr>
          <a:xfrm>
            <a:off x="5678980" y="1775125"/>
            <a:ext cx="1342500" cy="366300"/>
          </a:xfrm>
          <a:prstGeom prst="rect">
            <a:avLst/>
          </a:prstGeom>
          <a:solidFill>
            <a:srgbClr val="F0F8FF"/>
          </a:solidFill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32660 Active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14"/>
          <p:cNvSpPr txBox="1"/>
          <p:nvPr/>
        </p:nvSpPr>
        <p:spPr>
          <a:xfrm>
            <a:off x="7689505" y="1775125"/>
            <a:ext cx="13425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2628 InActive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4"/>
          <p:cNvSpPr txBox="1"/>
          <p:nvPr/>
        </p:nvSpPr>
        <p:spPr>
          <a:xfrm>
            <a:off x="5480453" y="38793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22904 Positive Remaining Cash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6" name="Google Shape;126;p14"/>
          <p:cNvCxnSpPr>
            <a:stCxn id="115" idx="2"/>
            <a:endCxn id="113" idx="0"/>
          </p:cNvCxnSpPr>
          <p:nvPr/>
        </p:nvCxnSpPr>
        <p:spPr>
          <a:xfrm flipH="1" rot="-5400000">
            <a:off x="7518570" y="932863"/>
            <a:ext cx="685800" cy="9987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7" name="Google Shape;127;p14"/>
          <p:cNvCxnSpPr>
            <a:stCxn id="114" idx="0"/>
            <a:endCxn id="115" idx="2"/>
          </p:cNvCxnSpPr>
          <p:nvPr/>
        </p:nvCxnSpPr>
        <p:spPr>
          <a:xfrm rot="-5400000">
            <a:off x="6513280" y="926275"/>
            <a:ext cx="685800" cy="10119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8" name="Google Shape;128;p14"/>
          <p:cNvCxnSpPr>
            <a:stCxn id="114" idx="2"/>
            <a:endCxn id="112" idx="0"/>
          </p:cNvCxnSpPr>
          <p:nvPr/>
        </p:nvCxnSpPr>
        <p:spPr>
          <a:xfrm flipH="1" rot="-5400000">
            <a:off x="6513280" y="1978375"/>
            <a:ext cx="685800" cy="1011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29" name="Google Shape;129;p14"/>
          <p:cNvCxnSpPr>
            <a:stCxn id="109" idx="0"/>
            <a:endCxn id="114" idx="2"/>
          </p:cNvCxnSpPr>
          <p:nvPr/>
        </p:nvCxnSpPr>
        <p:spPr>
          <a:xfrm rot="-5400000">
            <a:off x="5410124" y="1887025"/>
            <a:ext cx="685800" cy="1194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0" name="Google Shape;130;p14"/>
          <p:cNvCxnSpPr>
            <a:stCxn id="107" idx="0"/>
            <a:endCxn id="109" idx="2"/>
          </p:cNvCxnSpPr>
          <p:nvPr/>
        </p:nvCxnSpPr>
        <p:spPr>
          <a:xfrm rot="-5400000">
            <a:off x="4311600" y="3035125"/>
            <a:ext cx="685800" cy="1002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31" name="Google Shape;131;p14"/>
          <p:cNvCxnSpPr>
            <a:stCxn id="106" idx="0"/>
            <a:endCxn id="109" idx="2"/>
          </p:cNvCxnSpPr>
          <p:nvPr/>
        </p:nvCxnSpPr>
        <p:spPr>
          <a:xfrm flipH="1" rot="5400000">
            <a:off x="5414753" y="2934475"/>
            <a:ext cx="685800" cy="1203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 txBox="1"/>
          <p:nvPr>
            <p:ph type="title"/>
          </p:nvPr>
        </p:nvSpPr>
        <p:spPr>
          <a:xfrm>
            <a:off x="660450" y="105450"/>
            <a:ext cx="3916800" cy="25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Detect Zombie Companies</a:t>
            </a:r>
            <a:endParaRPr/>
          </a:p>
        </p:txBody>
      </p:sp>
      <p:sp>
        <p:nvSpPr>
          <p:cNvPr id="137" name="Google Shape;137;p15"/>
          <p:cNvSpPr/>
          <p:nvPr/>
        </p:nvSpPr>
        <p:spPr>
          <a:xfrm>
            <a:off x="522075" y="4650425"/>
            <a:ext cx="3799500" cy="36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5"/>
          <p:cNvSpPr txBox="1"/>
          <p:nvPr>
            <p:ph idx="1" type="body"/>
          </p:nvPr>
        </p:nvSpPr>
        <p:spPr>
          <a:xfrm>
            <a:off x="896400" y="1564950"/>
            <a:ext cx="2281500" cy="71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Google Trends Search</a:t>
            </a:r>
            <a:endParaRPr sz="1400"/>
          </a:p>
        </p:txBody>
      </p:sp>
      <p:sp>
        <p:nvSpPr>
          <p:cNvPr id="139" name="Google Shape;139;p15"/>
          <p:cNvSpPr/>
          <p:nvPr/>
        </p:nvSpPr>
        <p:spPr>
          <a:xfrm rot="-5400000">
            <a:off x="-1117500" y="2807700"/>
            <a:ext cx="3014400" cy="541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rPr>
              <a:t>External</a:t>
            </a:r>
            <a:r>
              <a:rPr lang="en"/>
              <a:t> </a:t>
            </a:r>
            <a:r>
              <a:rPr b="1" lang="en" sz="2000">
                <a:solidFill>
                  <a:srgbClr val="241452"/>
                </a:solidFill>
                <a:latin typeface="Proxima Nova"/>
                <a:ea typeface="Proxima Nova"/>
                <a:cs typeface="Proxima Nova"/>
                <a:sym typeface="Proxima Nova"/>
              </a:rPr>
              <a:t>Features</a:t>
            </a:r>
            <a:endParaRPr/>
          </a:p>
        </p:txBody>
      </p:sp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896400" y="3529994"/>
            <a:ext cx="2281500" cy="105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Cross-check with Crunchbase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(Acquisition status, Operating Status, Website monthly Visits, News)</a:t>
            </a:r>
            <a:endParaRPr sz="1400"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96400" y="2547472"/>
            <a:ext cx="2281500" cy="71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Web Domain Activeness</a:t>
            </a:r>
            <a:endParaRPr sz="1400"/>
          </a:p>
        </p:txBody>
      </p:sp>
      <p:sp>
        <p:nvSpPr>
          <p:cNvPr id="142" name="Google Shape;142;p15"/>
          <p:cNvSpPr txBox="1"/>
          <p:nvPr/>
        </p:nvSpPr>
        <p:spPr>
          <a:xfrm>
            <a:off x="5480453" y="38793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5"/>
          <p:cNvSpPr txBox="1"/>
          <p:nvPr/>
        </p:nvSpPr>
        <p:spPr>
          <a:xfrm>
            <a:off x="3274050" y="38793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5"/>
          <p:cNvSpPr txBox="1"/>
          <p:nvPr/>
        </p:nvSpPr>
        <p:spPr>
          <a:xfrm>
            <a:off x="3274050" y="3879325"/>
            <a:ext cx="1758300" cy="366300"/>
          </a:xfrm>
          <a:prstGeom prst="rect">
            <a:avLst/>
          </a:prstGeom>
          <a:solidFill>
            <a:srgbClr val="D9EAD3"/>
          </a:solidFill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848 with active status but no news in the last 2 years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15"/>
          <p:cNvSpPr txBox="1"/>
          <p:nvPr/>
        </p:nvSpPr>
        <p:spPr>
          <a:xfrm>
            <a:off x="4276574" y="28272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5"/>
          <p:cNvSpPr txBox="1"/>
          <p:nvPr/>
        </p:nvSpPr>
        <p:spPr>
          <a:xfrm>
            <a:off x="4276574" y="2827225"/>
            <a:ext cx="1758300" cy="366300"/>
          </a:xfrm>
          <a:prstGeom prst="rect">
            <a:avLst/>
          </a:prstGeom>
          <a:solidFill>
            <a:srgbClr val="F0F8FF"/>
          </a:solidFill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1589</a:t>
            </a: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 Active Website 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15"/>
          <p:cNvSpPr txBox="1"/>
          <p:nvPr/>
        </p:nvSpPr>
        <p:spPr>
          <a:xfrm>
            <a:off x="6482977" y="28272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5"/>
          <p:cNvSpPr txBox="1"/>
          <p:nvPr/>
        </p:nvSpPr>
        <p:spPr>
          <a:xfrm>
            <a:off x="6482977" y="28272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458 Inactive Website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15"/>
          <p:cNvSpPr txBox="1"/>
          <p:nvPr/>
        </p:nvSpPr>
        <p:spPr>
          <a:xfrm>
            <a:off x="7689505" y="1775125"/>
            <a:ext cx="13425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15"/>
          <p:cNvSpPr txBox="1"/>
          <p:nvPr/>
        </p:nvSpPr>
        <p:spPr>
          <a:xfrm>
            <a:off x="5678980" y="1775125"/>
            <a:ext cx="13425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6689820" y="723013"/>
            <a:ext cx="13446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2" name="Google Shape;152;p15"/>
          <p:cNvCxnSpPr>
            <a:stCxn id="153" idx="2"/>
            <a:endCxn id="154" idx="0"/>
          </p:cNvCxnSpPr>
          <p:nvPr/>
        </p:nvCxnSpPr>
        <p:spPr>
          <a:xfrm flipH="1" rot="-5400000">
            <a:off x="7518570" y="932863"/>
            <a:ext cx="685800" cy="9987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55" name="Google Shape;155;p15"/>
          <p:cNvCxnSpPr>
            <a:stCxn id="156" idx="0"/>
            <a:endCxn id="153" idx="2"/>
          </p:cNvCxnSpPr>
          <p:nvPr/>
        </p:nvCxnSpPr>
        <p:spPr>
          <a:xfrm rot="-5400000">
            <a:off x="6513280" y="926275"/>
            <a:ext cx="685800" cy="10119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57" name="Google Shape;157;p15"/>
          <p:cNvCxnSpPr>
            <a:stCxn id="156" idx="2"/>
            <a:endCxn id="147" idx="0"/>
          </p:cNvCxnSpPr>
          <p:nvPr/>
        </p:nvCxnSpPr>
        <p:spPr>
          <a:xfrm flipH="1" rot="-5400000">
            <a:off x="6513280" y="1978375"/>
            <a:ext cx="685800" cy="1011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58" name="Google Shape;158;p15"/>
          <p:cNvCxnSpPr>
            <a:stCxn id="146" idx="0"/>
            <a:endCxn id="156" idx="2"/>
          </p:cNvCxnSpPr>
          <p:nvPr/>
        </p:nvCxnSpPr>
        <p:spPr>
          <a:xfrm rot="-5400000">
            <a:off x="5410124" y="1887025"/>
            <a:ext cx="685800" cy="1194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59" name="Google Shape;159;p15"/>
          <p:cNvCxnSpPr>
            <a:stCxn id="144" idx="0"/>
            <a:endCxn id="146" idx="2"/>
          </p:cNvCxnSpPr>
          <p:nvPr/>
        </p:nvCxnSpPr>
        <p:spPr>
          <a:xfrm rot="-5400000">
            <a:off x="4311600" y="3035125"/>
            <a:ext cx="685800" cy="1002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0" name="Google Shape;160;p15"/>
          <p:cNvCxnSpPr>
            <a:stCxn id="161" idx="0"/>
            <a:endCxn id="146" idx="2"/>
          </p:cNvCxnSpPr>
          <p:nvPr/>
        </p:nvCxnSpPr>
        <p:spPr>
          <a:xfrm flipH="1" rot="5400000">
            <a:off x="5414753" y="2934475"/>
            <a:ext cx="685800" cy="1203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53" name="Google Shape;153;p15"/>
          <p:cNvSpPr txBox="1"/>
          <p:nvPr/>
        </p:nvSpPr>
        <p:spPr>
          <a:xfrm>
            <a:off x="6689820" y="723013"/>
            <a:ext cx="1344600" cy="366300"/>
          </a:xfrm>
          <a:prstGeom prst="rect">
            <a:avLst/>
          </a:prstGeom>
          <a:solidFill>
            <a:srgbClr val="F0F8FF"/>
          </a:solidFill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3989 Negative Remaining Cash 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5"/>
          <p:cNvSpPr txBox="1"/>
          <p:nvPr/>
        </p:nvSpPr>
        <p:spPr>
          <a:xfrm>
            <a:off x="5678980" y="1775125"/>
            <a:ext cx="1342500" cy="366300"/>
          </a:xfrm>
          <a:prstGeom prst="rect">
            <a:avLst/>
          </a:prstGeom>
          <a:solidFill>
            <a:srgbClr val="F0F8FF"/>
          </a:solidFill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2047 &lt; industry median GG search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15"/>
          <p:cNvSpPr txBox="1"/>
          <p:nvPr/>
        </p:nvSpPr>
        <p:spPr>
          <a:xfrm>
            <a:off x="7689505" y="1775125"/>
            <a:ext cx="13425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1942 &gt; industry median GG search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p15"/>
          <p:cNvSpPr txBox="1"/>
          <p:nvPr/>
        </p:nvSpPr>
        <p:spPr>
          <a:xfrm>
            <a:off x="5480453" y="3879325"/>
            <a:ext cx="1758300" cy="366300"/>
          </a:xfrm>
          <a:prstGeom prst="rect">
            <a:avLst/>
          </a:prstGeom>
          <a:noFill/>
          <a:ln cap="flat" cmpd="sng" w="19050">
            <a:solidFill>
              <a:srgbClr val="3D3D3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D3D3D"/>
                </a:solidFill>
                <a:latin typeface="Roboto"/>
                <a:ea typeface="Roboto"/>
                <a:cs typeface="Roboto"/>
                <a:sym typeface="Roboto"/>
              </a:rPr>
              <a:t>741 has activities on Crunchbase</a:t>
            </a:r>
            <a:endParaRPr sz="1000">
              <a:solidFill>
                <a:srgbClr val="3D3D3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2" name="Google Shape;162;p15"/>
          <p:cNvCxnSpPr>
            <a:stCxn id="151" idx="2"/>
            <a:endCxn id="149" idx="0"/>
          </p:cNvCxnSpPr>
          <p:nvPr/>
        </p:nvCxnSpPr>
        <p:spPr>
          <a:xfrm flipH="1" rot="-5400000">
            <a:off x="7518570" y="932863"/>
            <a:ext cx="685800" cy="9987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3" name="Google Shape;163;p15"/>
          <p:cNvCxnSpPr>
            <a:stCxn id="150" idx="0"/>
            <a:endCxn id="151" idx="2"/>
          </p:cNvCxnSpPr>
          <p:nvPr/>
        </p:nvCxnSpPr>
        <p:spPr>
          <a:xfrm rot="-5400000">
            <a:off x="6513280" y="926275"/>
            <a:ext cx="685800" cy="10119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4" name="Google Shape;164;p15"/>
          <p:cNvCxnSpPr>
            <a:stCxn id="150" idx="2"/>
            <a:endCxn id="148" idx="0"/>
          </p:cNvCxnSpPr>
          <p:nvPr/>
        </p:nvCxnSpPr>
        <p:spPr>
          <a:xfrm flipH="1" rot="-5400000">
            <a:off x="6513280" y="1978375"/>
            <a:ext cx="685800" cy="1011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5" name="Google Shape;165;p15"/>
          <p:cNvCxnSpPr>
            <a:stCxn id="145" idx="0"/>
            <a:endCxn id="150" idx="2"/>
          </p:cNvCxnSpPr>
          <p:nvPr/>
        </p:nvCxnSpPr>
        <p:spPr>
          <a:xfrm rot="-5400000">
            <a:off x="5410124" y="1887025"/>
            <a:ext cx="685800" cy="1194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6" name="Google Shape;166;p15"/>
          <p:cNvCxnSpPr>
            <a:stCxn id="143" idx="0"/>
            <a:endCxn id="145" idx="2"/>
          </p:cNvCxnSpPr>
          <p:nvPr/>
        </p:nvCxnSpPr>
        <p:spPr>
          <a:xfrm rot="-5400000">
            <a:off x="4311600" y="3035125"/>
            <a:ext cx="685800" cy="1002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67" name="Google Shape;167;p15"/>
          <p:cNvCxnSpPr>
            <a:stCxn id="142" idx="0"/>
            <a:endCxn id="145" idx="2"/>
          </p:cNvCxnSpPr>
          <p:nvPr/>
        </p:nvCxnSpPr>
        <p:spPr>
          <a:xfrm flipH="1" rot="5400000">
            <a:off x="5414753" y="2934475"/>
            <a:ext cx="685800" cy="12039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 txBox="1"/>
          <p:nvPr>
            <p:ph type="title"/>
          </p:nvPr>
        </p:nvSpPr>
        <p:spPr>
          <a:xfrm>
            <a:off x="660450" y="105450"/>
            <a:ext cx="3916800" cy="25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Detect Zombie Companies</a:t>
            </a:r>
            <a:endParaRPr/>
          </a:p>
        </p:txBody>
      </p:sp>
      <p:sp>
        <p:nvSpPr>
          <p:cNvPr id="173" name="Google Shape;173;p16"/>
          <p:cNvSpPr/>
          <p:nvPr/>
        </p:nvSpPr>
        <p:spPr>
          <a:xfrm>
            <a:off x="522075" y="4650425"/>
            <a:ext cx="3799500" cy="36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88" y="508650"/>
            <a:ext cx="8052025" cy="398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6"/>
          <p:cNvSpPr/>
          <p:nvPr/>
        </p:nvSpPr>
        <p:spPr>
          <a:xfrm>
            <a:off x="3466400" y="779800"/>
            <a:ext cx="1025400" cy="30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"/>
          <p:cNvSpPr/>
          <p:nvPr/>
        </p:nvSpPr>
        <p:spPr>
          <a:xfrm>
            <a:off x="7279950" y="779800"/>
            <a:ext cx="1209900" cy="30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/>
          <p:nvPr>
            <p:ph type="title"/>
          </p:nvPr>
        </p:nvSpPr>
        <p:spPr>
          <a:xfrm>
            <a:off x="660450" y="105450"/>
            <a:ext cx="3916800" cy="250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Detect Zombie Companies</a:t>
            </a:r>
            <a:endParaRPr/>
          </a:p>
        </p:txBody>
      </p:sp>
      <p:sp>
        <p:nvSpPr>
          <p:cNvPr id="182" name="Google Shape;182;p17"/>
          <p:cNvSpPr/>
          <p:nvPr/>
        </p:nvSpPr>
        <p:spPr>
          <a:xfrm>
            <a:off x="522075" y="4650425"/>
            <a:ext cx="3799500" cy="36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7"/>
          <p:cNvSpPr/>
          <p:nvPr/>
        </p:nvSpPr>
        <p:spPr>
          <a:xfrm>
            <a:off x="3466400" y="779800"/>
            <a:ext cx="1025400" cy="30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7"/>
          <p:cNvSpPr/>
          <p:nvPr/>
        </p:nvSpPr>
        <p:spPr>
          <a:xfrm>
            <a:off x="7279950" y="779800"/>
            <a:ext cx="1209900" cy="304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7"/>
          <p:cNvSpPr txBox="1"/>
          <p:nvPr>
            <p:ph idx="1" type="body"/>
          </p:nvPr>
        </p:nvSpPr>
        <p:spPr>
          <a:xfrm>
            <a:off x="196375" y="634925"/>
            <a:ext cx="2114400" cy="47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Next Step</a:t>
            </a:r>
            <a:endParaRPr b="1" sz="2000"/>
          </a:p>
        </p:txBody>
      </p:sp>
      <p:sp>
        <p:nvSpPr>
          <p:cNvPr id="186" name="Google Shape;186;p17"/>
          <p:cNvSpPr/>
          <p:nvPr/>
        </p:nvSpPr>
        <p:spPr>
          <a:xfrm>
            <a:off x="997675" y="1493025"/>
            <a:ext cx="7820700" cy="1155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Validate by checking LinkedIn of the zombie companies set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If the founders terminate their position at the companies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If the companies LinkedIn have any posts</a:t>
            </a:r>
            <a:endParaRPr/>
          </a:p>
        </p:txBody>
      </p:sp>
      <p:sp>
        <p:nvSpPr>
          <p:cNvPr id="187" name="Google Shape;187;p17"/>
          <p:cNvSpPr/>
          <p:nvPr/>
        </p:nvSpPr>
        <p:spPr>
          <a:xfrm>
            <a:off x="997675" y="3071725"/>
            <a:ext cx="7820700" cy="1155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the tax status of these companies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7"/>
          <p:cNvSpPr/>
          <p:nvPr/>
        </p:nvSpPr>
        <p:spPr>
          <a:xfrm>
            <a:off x="196375" y="1493025"/>
            <a:ext cx="801300" cy="1155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</a:rPr>
              <a:t>1</a:t>
            </a:r>
            <a:endParaRPr sz="5000">
              <a:solidFill>
                <a:schemeClr val="lt1"/>
              </a:solidFill>
            </a:endParaRPr>
          </a:p>
        </p:txBody>
      </p:sp>
      <p:sp>
        <p:nvSpPr>
          <p:cNvPr id="189" name="Google Shape;189;p17"/>
          <p:cNvSpPr/>
          <p:nvPr/>
        </p:nvSpPr>
        <p:spPr>
          <a:xfrm>
            <a:off x="196375" y="3071725"/>
            <a:ext cx="801300" cy="1155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</a:rPr>
              <a:t>2</a:t>
            </a:r>
            <a:endParaRPr sz="5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iquidity Repor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